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63AA3-CBE2-4B28-B6BE-BA181E04FBAF}" type="datetimeFigureOut">
              <a:rPr lang="tr-TR" smtClean="0"/>
              <a:t>7.01.2026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E1A55-7561-45D1-AD66-AEDC7E7A03C8}" type="slidenum">
              <a:rPr lang="tr-TR" smtClean="0"/>
              <a:t>‹#›</a:t>
            </a:fld>
            <a:endParaRPr lang="tr-TR"/>
          </a:p>
        </p:txBody>
      </p:sp>
    </p:spTree>
    <p:extLst>
      <p:ext uri="{BB962C8B-B14F-4D97-AF65-F5344CB8AC3E}">
        <p14:creationId xmlns:p14="http://schemas.microsoft.com/office/powerpoint/2010/main" val="189130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5E1A55-7561-45D1-AD66-AEDC7E7A03C8}" type="slidenum">
              <a:rPr lang="tr-TR" smtClean="0"/>
              <a:t>1</a:t>
            </a:fld>
            <a:endParaRPr lang="tr-TR"/>
          </a:p>
        </p:txBody>
      </p:sp>
    </p:spTree>
    <p:extLst>
      <p:ext uri="{BB962C8B-B14F-4D97-AF65-F5344CB8AC3E}">
        <p14:creationId xmlns:p14="http://schemas.microsoft.com/office/powerpoint/2010/main" val="263270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350020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353105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2FE77B-4C9F-4947-97A1-65960CF6708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317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A32D287-06F6-4866-AFF2-85F64435B063}" type="datetimeFigureOut">
              <a:rPr lang="tr-TR" smtClean="0"/>
              <a:t>7.01.2026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347490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A32D287-06F6-4866-AFF2-85F64435B063}" type="datetimeFigureOut">
              <a:rPr lang="tr-TR" smtClean="0"/>
              <a:t>7.01.2026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FE77B-4C9F-4947-97A1-65960CF6708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01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A32D287-06F6-4866-AFF2-85F64435B063}" type="datetimeFigureOut">
              <a:rPr lang="tr-TR" smtClean="0"/>
              <a:t>7.01.2026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66622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362216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49028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24338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A32D287-06F6-4866-AFF2-85F64435B063}" type="datetimeFigureOut">
              <a:rPr lang="tr-TR" smtClean="0"/>
              <a:t>7.01.2026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421708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A32D287-06F6-4866-AFF2-85F64435B063}" type="datetimeFigureOut">
              <a:rPr lang="tr-TR" smtClean="0"/>
              <a:t>7.01.2026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5179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A32D287-06F6-4866-AFF2-85F64435B063}" type="datetimeFigureOut">
              <a:rPr lang="tr-TR" smtClean="0"/>
              <a:t>7.01.2026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196516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32D287-06F6-4866-AFF2-85F64435B063}" type="datetimeFigureOut">
              <a:rPr lang="tr-TR" smtClean="0"/>
              <a:t>7.01.2026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103620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2D287-06F6-4866-AFF2-85F64435B063}" type="datetimeFigureOut">
              <a:rPr lang="tr-TR" smtClean="0"/>
              <a:t>7.01.2026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427920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A32D287-06F6-4866-AFF2-85F64435B063}" type="datetimeFigureOut">
              <a:rPr lang="tr-TR" smtClean="0"/>
              <a:t>7.01.2026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291605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A32D287-06F6-4866-AFF2-85F64435B063}" type="datetimeFigureOut">
              <a:rPr lang="tr-TR" smtClean="0"/>
              <a:t>7.01.2026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2FE77B-4C9F-4947-97A1-65960CF6708B}" type="slidenum">
              <a:rPr lang="tr-TR" smtClean="0"/>
              <a:t>‹#›</a:t>
            </a:fld>
            <a:endParaRPr lang="tr-TR"/>
          </a:p>
        </p:txBody>
      </p:sp>
    </p:spTree>
    <p:extLst>
      <p:ext uri="{BB962C8B-B14F-4D97-AF65-F5344CB8AC3E}">
        <p14:creationId xmlns:p14="http://schemas.microsoft.com/office/powerpoint/2010/main" val="2324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32D287-06F6-4866-AFF2-85F64435B063}" type="datetimeFigureOut">
              <a:rPr lang="tr-TR" smtClean="0"/>
              <a:t>7.01.2026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2FE77B-4C9F-4947-97A1-65960CF6708B}" type="slidenum">
              <a:rPr lang="tr-TR" smtClean="0"/>
              <a:t>‹#›</a:t>
            </a:fld>
            <a:endParaRPr lang="tr-TR"/>
          </a:p>
        </p:txBody>
      </p:sp>
    </p:spTree>
    <p:extLst>
      <p:ext uri="{BB962C8B-B14F-4D97-AF65-F5344CB8AC3E}">
        <p14:creationId xmlns:p14="http://schemas.microsoft.com/office/powerpoint/2010/main" val="341853458"/>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847899" y="432263"/>
            <a:ext cx="10656714" cy="3940232"/>
          </a:xfrm>
        </p:spPr>
        <p:txBody>
          <a:bodyPr>
            <a:noAutofit/>
          </a:bodyPr>
          <a:lstStyle/>
          <a:p>
            <a:pPr algn="ctr"/>
            <a:r>
              <a:rPr lang="tr-TR" sz="3600" b="1" dirty="0" smtClean="0">
                <a:solidFill>
                  <a:srgbClr val="C00000"/>
                </a:solidFill>
              </a:rPr>
              <a:t>ÖĞRENCİ İŞLERİ DAİRE BAŞKANLIĞI</a:t>
            </a:r>
            <a:br>
              <a:rPr lang="tr-TR" sz="3600" b="1" dirty="0" smtClean="0">
                <a:solidFill>
                  <a:srgbClr val="C00000"/>
                </a:solidFill>
              </a:rPr>
            </a:br>
            <a:r>
              <a:rPr lang="tr-TR" sz="3600" b="1" dirty="0" smtClean="0">
                <a:solidFill>
                  <a:srgbClr val="C00000"/>
                </a:solidFill>
              </a:rPr>
              <a:t>Yatay Geçiş Başvuru Modülü Tanıtımı</a:t>
            </a:r>
            <a:r>
              <a:rPr lang="tr-TR" sz="3600" b="1" dirty="0">
                <a:solidFill>
                  <a:srgbClr val="C00000"/>
                </a:solidFill>
              </a:rPr>
              <a:t/>
            </a:r>
            <a:br>
              <a:rPr lang="tr-TR" sz="3600" b="1" dirty="0">
                <a:solidFill>
                  <a:srgbClr val="C00000"/>
                </a:solidFill>
              </a:rPr>
            </a:br>
            <a:r>
              <a:rPr lang="tr-TR" sz="3600" b="1" dirty="0" smtClean="0">
                <a:solidFill>
                  <a:srgbClr val="C00000"/>
                </a:solidFill>
              </a:rPr>
              <a:t>ve </a:t>
            </a:r>
            <a:br>
              <a:rPr lang="tr-TR" sz="3600" b="1" dirty="0" smtClean="0">
                <a:solidFill>
                  <a:srgbClr val="C00000"/>
                </a:solidFill>
              </a:rPr>
            </a:br>
            <a:r>
              <a:rPr lang="tr-TR" sz="3600" b="1" dirty="0" smtClean="0">
                <a:solidFill>
                  <a:srgbClr val="C00000"/>
                </a:solidFill>
              </a:rPr>
              <a:t>Otomasyonla (OBS) İlgili Genel </a:t>
            </a:r>
            <a:br>
              <a:rPr lang="tr-TR" sz="3600" b="1" dirty="0" smtClean="0">
                <a:solidFill>
                  <a:srgbClr val="C00000"/>
                </a:solidFill>
              </a:rPr>
            </a:br>
            <a:r>
              <a:rPr lang="tr-TR" sz="3600" b="1" dirty="0" smtClean="0">
                <a:solidFill>
                  <a:srgbClr val="C00000"/>
                </a:solidFill>
              </a:rPr>
              <a:t>Değerlendirme, Bilgilendirme Toplantısı</a:t>
            </a:r>
            <a:r>
              <a:rPr lang="tr-TR" sz="3600" dirty="0" smtClean="0"/>
              <a:t/>
            </a:r>
            <a:br>
              <a:rPr lang="tr-TR" sz="3600" dirty="0" smtClean="0"/>
            </a:br>
            <a:r>
              <a:rPr lang="tr-TR" sz="3600" dirty="0" smtClean="0"/>
              <a:t>                                                       </a:t>
            </a:r>
            <a:r>
              <a:rPr lang="tr-TR" sz="3600" b="1" dirty="0" smtClean="0">
                <a:solidFill>
                  <a:srgbClr val="C00000"/>
                </a:solidFill>
              </a:rPr>
              <a:t>Ocak 2026</a:t>
            </a:r>
            <a:endParaRPr lang="tr-TR" sz="3600" b="1" dirty="0">
              <a:solidFill>
                <a:srgbClr val="C00000"/>
              </a:solidFill>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632" y="4509588"/>
            <a:ext cx="3059082" cy="2111432"/>
          </a:xfrm>
          <a:prstGeom prst="rect">
            <a:avLst/>
          </a:prstGeom>
        </p:spPr>
      </p:pic>
      <p:sp>
        <p:nvSpPr>
          <p:cNvPr id="5" name="AutoShape 2" descr="6 Hoş Geldiniz Logo Royalty-Free Images, Stock Photos &amp; Pictures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0508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9455" y="657922"/>
            <a:ext cx="9185158" cy="5887844"/>
          </a:xfrm>
        </p:spPr>
        <p:txBody>
          <a:bodyPr/>
          <a:lstStyle/>
          <a:p>
            <a:r>
              <a:rPr lang="tr-TR" sz="2800" b="1" dirty="0">
                <a:solidFill>
                  <a:srgbClr val="00B050"/>
                </a:solidFill>
              </a:rPr>
              <a:t>* Mezun Bilgi Sistemi</a:t>
            </a:r>
            <a:br>
              <a:rPr lang="tr-TR" sz="2800" b="1" dirty="0">
                <a:solidFill>
                  <a:srgbClr val="00B050"/>
                </a:solidFill>
              </a:rPr>
            </a:br>
            <a:r>
              <a:rPr lang="tr-TR" b="1" dirty="0">
                <a:solidFill>
                  <a:srgbClr val="00B050"/>
                </a:solidFill>
              </a:rPr>
              <a:t/>
            </a:r>
            <a:br>
              <a:rPr lang="tr-TR" b="1" dirty="0">
                <a:solidFill>
                  <a:srgbClr val="00B050"/>
                </a:solidFill>
              </a:rPr>
            </a:b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715" y="1249414"/>
            <a:ext cx="4995744" cy="5296352"/>
          </a:xfrm>
          <a:prstGeom prst="rect">
            <a:avLst/>
          </a:prstGeom>
          <a:ln>
            <a:noFill/>
          </a:ln>
          <a:effectLst>
            <a:softEdge rad="112500"/>
          </a:effectLst>
        </p:spPr>
      </p:pic>
    </p:spTree>
    <p:extLst>
      <p:ext uri="{BB962C8B-B14F-4D97-AF65-F5344CB8AC3E}">
        <p14:creationId xmlns:p14="http://schemas.microsoft.com/office/powerpoint/2010/main" val="17893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7513" y="680224"/>
            <a:ext cx="9107100" cy="5531004"/>
          </a:xfrm>
        </p:spPr>
        <p:txBody>
          <a:bodyPr/>
          <a:lstStyle/>
          <a:p>
            <a:r>
              <a:rPr lang="tr-TR" sz="2800" b="1" dirty="0">
                <a:solidFill>
                  <a:srgbClr val="00B050"/>
                </a:solidFill>
              </a:rPr>
              <a:t>* Kütüphane Entegrasyonu</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571" y="1449659"/>
            <a:ext cx="8318809" cy="4081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4496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4917" y="713678"/>
            <a:ext cx="9519695" cy="5185316"/>
          </a:xfrm>
        </p:spPr>
        <p:txBody>
          <a:bodyPr/>
          <a:lstStyle/>
          <a:p>
            <a:r>
              <a:rPr lang="tr-TR" sz="2800" b="1" dirty="0">
                <a:solidFill>
                  <a:srgbClr val="00B050"/>
                </a:solidFill>
              </a:rPr>
              <a:t>* E-devlet </a:t>
            </a:r>
            <a:r>
              <a:rPr lang="tr-TR" sz="2800" b="1" dirty="0" smtClean="0">
                <a:solidFill>
                  <a:srgbClr val="00B050"/>
                </a:solidFill>
              </a:rPr>
              <a:t>Entegrasyonu</a:t>
            </a:r>
            <a:br>
              <a:rPr lang="tr-TR" sz="2800" b="1" dirty="0" smtClean="0">
                <a:solidFill>
                  <a:srgbClr val="00B050"/>
                </a:solidFill>
              </a:rPr>
            </a:br>
            <a:r>
              <a:rPr lang="tr-TR" sz="2800" b="1" dirty="0">
                <a:solidFill>
                  <a:srgbClr val="00B050"/>
                </a:solidFill>
              </a:rPr>
              <a:t/>
            </a:r>
            <a:br>
              <a:rPr lang="tr-TR" sz="2800" b="1" dirty="0">
                <a:solidFill>
                  <a:srgbClr val="00B050"/>
                </a:solidFill>
              </a:rPr>
            </a:b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829" y="1349298"/>
            <a:ext cx="6791093" cy="53186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989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91376"/>
            <a:ext cx="8911687" cy="5519852"/>
          </a:xfrm>
        </p:spPr>
        <p:txBody>
          <a:bodyPr/>
          <a:lstStyle/>
          <a:p>
            <a:r>
              <a:rPr lang="tr-TR" sz="2800" b="1" dirty="0">
                <a:solidFill>
                  <a:srgbClr val="00B050"/>
                </a:solidFill>
              </a:rPr>
              <a:t>* Online İlişik Kesme</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4" y="1427355"/>
            <a:ext cx="8179153" cy="524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5016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9523" y="657922"/>
            <a:ext cx="9475090" cy="5664818"/>
          </a:xfrm>
        </p:spPr>
        <p:txBody>
          <a:bodyPr>
            <a:normAutofit/>
          </a:bodyPr>
          <a:lstStyle/>
          <a:p>
            <a:pPr algn="ctr"/>
            <a:r>
              <a:rPr lang="tr-TR" b="1" dirty="0" err="1" smtClean="0">
                <a:solidFill>
                  <a:srgbClr val="C00000"/>
                </a:solidFill>
              </a:rPr>
              <a:t>OBS’de</a:t>
            </a:r>
            <a:r>
              <a:rPr lang="tr-TR" b="1" dirty="0" smtClean="0">
                <a:solidFill>
                  <a:srgbClr val="C00000"/>
                </a:solidFill>
              </a:rPr>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Bölüm Başkanlarına</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ve </a:t>
            </a:r>
            <a:br>
              <a:rPr lang="tr-TR" b="1" dirty="0" smtClean="0">
                <a:solidFill>
                  <a:srgbClr val="C00000"/>
                </a:solidFill>
              </a:rPr>
            </a:br>
            <a:r>
              <a:rPr lang="tr-TR" b="1" dirty="0" smtClean="0">
                <a:solidFill>
                  <a:srgbClr val="C00000"/>
                </a:solidFill>
              </a:rPr>
              <a:t/>
            </a:r>
            <a:br>
              <a:rPr lang="tr-TR" b="1" dirty="0" smtClean="0">
                <a:solidFill>
                  <a:srgbClr val="C00000"/>
                </a:solidFill>
              </a:rPr>
            </a:br>
            <a:r>
              <a:rPr lang="tr-TR" b="1" dirty="0" smtClean="0">
                <a:solidFill>
                  <a:srgbClr val="C00000"/>
                </a:solidFill>
              </a:rPr>
              <a:t>Fakülte/Meslek Yüksekokul Sekreterine</a:t>
            </a:r>
            <a:br>
              <a:rPr lang="tr-TR" b="1" dirty="0" smtClean="0">
                <a:solidFill>
                  <a:srgbClr val="C00000"/>
                </a:solidFill>
              </a:rPr>
            </a:br>
            <a:r>
              <a:rPr lang="tr-TR" b="1" dirty="0" smtClean="0">
                <a:solidFill>
                  <a:srgbClr val="C00000"/>
                </a:solidFill>
              </a:rPr>
              <a:t> </a:t>
            </a:r>
            <a:br>
              <a:rPr lang="tr-TR" b="1" dirty="0" smtClean="0">
                <a:solidFill>
                  <a:srgbClr val="C00000"/>
                </a:solidFill>
              </a:rPr>
            </a:br>
            <a:r>
              <a:rPr lang="tr-TR" b="1" dirty="0" smtClean="0">
                <a:solidFill>
                  <a:srgbClr val="C00000"/>
                </a:solidFill>
              </a:rPr>
              <a:t>Tanımlanan Bazı Yetkiler</a:t>
            </a:r>
            <a:endParaRPr lang="tr-TR" b="1" dirty="0">
              <a:solidFill>
                <a:srgbClr val="C00000"/>
              </a:solidFill>
            </a:endParaRPr>
          </a:p>
        </p:txBody>
      </p:sp>
    </p:spTree>
    <p:extLst>
      <p:ext uri="{BB962C8B-B14F-4D97-AF65-F5344CB8AC3E}">
        <p14:creationId xmlns:p14="http://schemas.microsoft.com/office/powerpoint/2010/main" val="3262172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3835" y="178419"/>
            <a:ext cx="9820778" cy="6545765"/>
          </a:xfrm>
        </p:spPr>
        <p:txBody>
          <a:bodyPr>
            <a:normAutofit/>
          </a:bodyPr>
          <a:lstStyle/>
          <a:p>
            <a:r>
              <a:rPr lang="tr-TR" sz="1600" b="1" dirty="0" smtClean="0"/>
              <a:t/>
            </a:r>
            <a:br>
              <a:rPr lang="tr-TR" sz="1600" b="1" dirty="0" smtClean="0"/>
            </a:br>
            <a:r>
              <a:rPr lang="tr-TR" sz="1600" b="1" dirty="0"/>
              <a:t/>
            </a:r>
            <a:br>
              <a:rPr lang="tr-TR" sz="1600" b="1" dirty="0"/>
            </a:br>
            <a:r>
              <a:rPr lang="tr-TR" sz="1600" b="1" dirty="0" smtClean="0"/>
              <a:t>* Ders Müfredat (Listeleme)</a:t>
            </a:r>
            <a:br>
              <a:rPr lang="tr-TR" sz="1600" b="1" dirty="0" smtClean="0"/>
            </a:br>
            <a:r>
              <a:rPr lang="tr-TR" sz="1600" b="1" dirty="0" smtClean="0"/>
              <a:t>* Açılan Dersler</a:t>
            </a:r>
            <a:br>
              <a:rPr lang="tr-TR" sz="1600" b="1" dirty="0" smtClean="0"/>
            </a:br>
            <a:r>
              <a:rPr lang="tr-TR" sz="1600" b="1" dirty="0"/>
              <a:t>* Ders Gruplarının Düzenlemesi</a:t>
            </a:r>
            <a:r>
              <a:rPr lang="tr-TR" sz="1600" b="1" dirty="0" smtClean="0"/>
              <a:t/>
            </a:r>
            <a:br>
              <a:rPr lang="tr-TR" sz="1600" b="1" dirty="0" smtClean="0"/>
            </a:br>
            <a:r>
              <a:rPr lang="tr-TR" sz="1600" b="1" dirty="0" smtClean="0"/>
              <a:t>* Haftalık Ders Programı</a:t>
            </a:r>
            <a:br>
              <a:rPr lang="tr-TR" sz="1600" b="1" dirty="0" smtClean="0"/>
            </a:br>
            <a:r>
              <a:rPr lang="tr-TR" sz="1600" b="1" dirty="0" smtClean="0"/>
              <a:t>* Staj İşlemleri, Staj Listesi ve Staj Not Girişi</a:t>
            </a:r>
            <a:br>
              <a:rPr lang="tr-TR" sz="1600" b="1" dirty="0" smtClean="0"/>
            </a:br>
            <a:r>
              <a:rPr lang="tr-TR" sz="1600" b="1" dirty="0" smtClean="0"/>
              <a:t>* Disiplin Ceza Listesi</a:t>
            </a:r>
            <a:br>
              <a:rPr lang="tr-TR" sz="1600" b="1" dirty="0" smtClean="0"/>
            </a:br>
            <a:r>
              <a:rPr lang="tr-TR" sz="1600" b="1" dirty="0" smtClean="0"/>
              <a:t>* Danışman Atama İşlemleri</a:t>
            </a:r>
            <a:br>
              <a:rPr lang="tr-TR" sz="1600" b="1" dirty="0" smtClean="0"/>
            </a:br>
            <a:r>
              <a:rPr lang="tr-TR" sz="1600" b="1" dirty="0" smtClean="0"/>
              <a:t>* Detaylı Öğrenci Arama</a:t>
            </a:r>
            <a:br>
              <a:rPr lang="tr-TR" sz="1600" b="1" dirty="0" smtClean="0"/>
            </a:br>
            <a:r>
              <a:rPr lang="tr-TR" sz="1600" b="1" dirty="0" smtClean="0"/>
              <a:t>* Detaylı Öğrenci Sayıları</a:t>
            </a:r>
            <a:br>
              <a:rPr lang="tr-TR" sz="1600" b="1" dirty="0" smtClean="0"/>
            </a:br>
            <a:r>
              <a:rPr lang="tr-TR" sz="1600" b="1" dirty="0" smtClean="0"/>
              <a:t>* </a:t>
            </a:r>
            <a:r>
              <a:rPr lang="tr-TR" sz="1600" b="1" dirty="0"/>
              <a:t>Kayıtlanan-Kayıtlanmayan Öğrenci Listesi</a:t>
            </a:r>
            <a:r>
              <a:rPr lang="tr-TR" sz="1600" b="1" dirty="0" smtClean="0"/>
              <a:t/>
            </a:r>
            <a:br>
              <a:rPr lang="tr-TR" sz="1600" b="1" dirty="0" smtClean="0"/>
            </a:br>
            <a:r>
              <a:rPr lang="tr-TR" sz="1600" b="1" dirty="0" smtClean="0"/>
              <a:t>* Ders Kayıtlanma Listesi</a:t>
            </a:r>
            <a:br>
              <a:rPr lang="tr-TR" sz="1600" b="1" dirty="0" smtClean="0"/>
            </a:br>
            <a:r>
              <a:rPr lang="tr-TR" sz="1600" b="1" dirty="0" smtClean="0"/>
              <a:t>* </a:t>
            </a:r>
            <a:r>
              <a:rPr lang="tr-TR" sz="1600" b="1" dirty="0"/>
              <a:t>Başarı Durumuna Göre Öğrenci </a:t>
            </a:r>
            <a:r>
              <a:rPr lang="tr-TR" sz="1600" b="1" dirty="0" smtClean="0"/>
              <a:t>Sıralaması</a:t>
            </a:r>
            <a:br>
              <a:rPr lang="tr-TR" sz="1600" b="1" dirty="0" smtClean="0"/>
            </a:br>
            <a:r>
              <a:rPr lang="tr-TR" sz="1600" b="1" dirty="0" smtClean="0"/>
              <a:t>* </a:t>
            </a:r>
            <a:r>
              <a:rPr lang="tr-TR" sz="1600" b="1" dirty="0"/>
              <a:t>İkinci Öğretim %10a Giren Öğrencilerin Tespit Edilmesi</a:t>
            </a:r>
            <a:r>
              <a:rPr lang="tr-TR" sz="1600" b="1" dirty="0" smtClean="0"/>
              <a:t/>
            </a:r>
            <a:br>
              <a:rPr lang="tr-TR" sz="1600" b="1" dirty="0" smtClean="0"/>
            </a:br>
            <a:r>
              <a:rPr lang="tr-TR" sz="1600" b="1" dirty="0" smtClean="0"/>
              <a:t>* Dinamik Raporlamada (Akademisyen Toplam Ders Listesi-Sadece Fakülte ve Meslek </a:t>
            </a:r>
            <a:r>
              <a:rPr lang="tr-TR" sz="1600" b="1" dirty="0"/>
              <a:t>Y</a:t>
            </a:r>
            <a:r>
              <a:rPr lang="tr-TR" sz="1600" b="1" dirty="0" smtClean="0"/>
              <a:t>üksekokul Sekreterleri)</a:t>
            </a:r>
            <a:br>
              <a:rPr lang="tr-TR" sz="1600" b="1" dirty="0" smtClean="0"/>
            </a:br>
            <a:r>
              <a:rPr lang="tr-TR" sz="1600" b="1" dirty="0"/>
              <a:t>* Öğrenci </a:t>
            </a:r>
            <a:r>
              <a:rPr lang="tr-TR" sz="1600" b="1" dirty="0" smtClean="0"/>
              <a:t>Belgesi</a:t>
            </a:r>
            <a:br>
              <a:rPr lang="tr-TR" sz="1600" b="1" dirty="0" smtClean="0"/>
            </a:br>
            <a:r>
              <a:rPr lang="tr-TR" sz="1600" b="1" dirty="0"/>
              <a:t>* Transkript </a:t>
            </a:r>
            <a:r>
              <a:rPr lang="tr-TR" sz="1600" b="1" dirty="0" smtClean="0"/>
              <a:t>Belgesi</a:t>
            </a:r>
            <a:br>
              <a:rPr lang="tr-TR" sz="1600" b="1" dirty="0" smtClean="0"/>
            </a:br>
            <a:r>
              <a:rPr lang="tr-TR" sz="1600" b="1" dirty="0" smtClean="0"/>
              <a:t>* Pedagojik Formasyon Belgesi (Sekreterler)</a:t>
            </a:r>
            <a:br>
              <a:rPr lang="tr-TR" sz="1600" b="1" dirty="0" smtClean="0"/>
            </a:br>
            <a:r>
              <a:rPr lang="tr-TR" sz="1600" b="1" dirty="0" smtClean="0"/>
              <a:t>* Kesin Kayıt Raporları</a:t>
            </a:r>
            <a:br>
              <a:rPr lang="tr-TR" sz="1600" b="1" dirty="0" smtClean="0"/>
            </a:br>
            <a:r>
              <a:rPr lang="tr-TR" sz="1600" b="1" dirty="0" smtClean="0"/>
              <a:t>* Öğrenci Mezuniyet İşlemleri</a:t>
            </a:r>
            <a:br>
              <a:rPr lang="tr-TR" sz="1600" b="1" dirty="0" smtClean="0"/>
            </a:br>
            <a:r>
              <a:rPr lang="tr-TR" sz="1600" b="1" dirty="0">
                <a:solidFill>
                  <a:prstClr val="black">
                    <a:lumMod val="85000"/>
                    <a:lumOff val="15000"/>
                  </a:prstClr>
                </a:solidFill>
              </a:rPr>
              <a:t>* Derslik </a:t>
            </a:r>
            <a:r>
              <a:rPr lang="tr-TR" sz="1600" b="1" dirty="0" smtClean="0">
                <a:solidFill>
                  <a:prstClr val="black">
                    <a:lumMod val="85000"/>
                    <a:lumOff val="15000"/>
                  </a:prstClr>
                </a:solidFill>
              </a:rPr>
              <a:t>tanımlama</a:t>
            </a:r>
            <a:br>
              <a:rPr lang="tr-TR" sz="1600" b="1" dirty="0" smtClean="0">
                <a:solidFill>
                  <a:prstClr val="black">
                    <a:lumMod val="85000"/>
                    <a:lumOff val="15000"/>
                  </a:prstClr>
                </a:solidFill>
              </a:rPr>
            </a:br>
            <a:r>
              <a:rPr lang="tr-TR" sz="1600" b="1" dirty="0">
                <a:solidFill>
                  <a:prstClr val="black">
                    <a:lumMod val="85000"/>
                    <a:lumOff val="15000"/>
                  </a:prstClr>
                </a:solidFill>
              </a:rPr>
              <a:t/>
            </a:r>
            <a:br>
              <a:rPr lang="tr-TR" sz="1600" b="1" dirty="0">
                <a:solidFill>
                  <a:prstClr val="black">
                    <a:lumMod val="85000"/>
                    <a:lumOff val="15000"/>
                  </a:prstClr>
                </a:solidFill>
              </a:rPr>
            </a:br>
            <a:endParaRPr lang="tr-TR" sz="1600" b="1" dirty="0"/>
          </a:p>
        </p:txBody>
      </p:sp>
    </p:spTree>
    <p:extLst>
      <p:ext uri="{BB962C8B-B14F-4D97-AF65-F5344CB8AC3E}">
        <p14:creationId xmlns:p14="http://schemas.microsoft.com/office/powerpoint/2010/main" val="348784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52547" y="791736"/>
            <a:ext cx="9252066" cy="5609063"/>
          </a:xfrm>
        </p:spPr>
        <p:txBody>
          <a:bodyPr/>
          <a:lstStyle/>
          <a:p>
            <a:r>
              <a:rPr lang="tr-TR" sz="2200" b="1" dirty="0" smtClean="0">
                <a:solidFill>
                  <a:prstClr val="black">
                    <a:lumMod val="85000"/>
                    <a:lumOff val="15000"/>
                  </a:prstClr>
                </a:solidFill>
              </a:rPr>
              <a:t>Toplantımızın sonuna geldik.</a:t>
            </a:r>
            <a:br>
              <a:rPr lang="tr-TR" sz="2200" b="1" dirty="0" smtClean="0">
                <a:solidFill>
                  <a:prstClr val="black">
                    <a:lumMod val="85000"/>
                    <a:lumOff val="15000"/>
                  </a:prstClr>
                </a:solidFill>
              </a:rPr>
            </a:b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smtClean="0">
                <a:solidFill>
                  <a:prstClr val="black">
                    <a:lumMod val="85000"/>
                    <a:lumOff val="15000"/>
                  </a:prstClr>
                </a:solidFill>
              </a:rPr>
              <a:t/>
            </a:r>
            <a:br>
              <a:rPr lang="tr-TR" sz="2200" b="1" dirty="0" smtClean="0">
                <a:solidFill>
                  <a:prstClr val="black">
                    <a:lumMod val="85000"/>
                    <a:lumOff val="15000"/>
                  </a:prstClr>
                </a:solidFill>
              </a:rPr>
            </a:br>
            <a:r>
              <a:rPr lang="tr-TR" sz="2200" b="1" dirty="0" smtClean="0">
                <a:solidFill>
                  <a:prstClr val="black">
                    <a:lumMod val="85000"/>
                    <a:lumOff val="15000"/>
                  </a:prstClr>
                </a:solidFill>
              </a:rPr>
              <a:t/>
            </a:r>
            <a:br>
              <a:rPr lang="tr-TR" sz="2200" b="1" dirty="0" smtClean="0">
                <a:solidFill>
                  <a:prstClr val="black">
                    <a:lumMod val="85000"/>
                    <a:lumOff val="15000"/>
                  </a:prstClr>
                </a:solidFill>
              </a:rPr>
            </a:b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smtClean="0">
                <a:solidFill>
                  <a:prstClr val="black">
                    <a:lumMod val="85000"/>
                    <a:lumOff val="15000"/>
                  </a:prstClr>
                </a:solidFill>
              </a:rPr>
              <a:t/>
            </a:r>
            <a:br>
              <a:rPr lang="tr-TR" sz="2200" b="1" dirty="0" smtClean="0">
                <a:solidFill>
                  <a:prstClr val="black">
                    <a:lumMod val="85000"/>
                    <a:lumOff val="15000"/>
                  </a:prstClr>
                </a:solidFill>
              </a:rPr>
            </a:b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smtClean="0">
                <a:solidFill>
                  <a:prstClr val="black">
                    <a:lumMod val="85000"/>
                    <a:lumOff val="15000"/>
                  </a:prstClr>
                </a:solidFill>
              </a:rPr>
              <a:t>Bizi dinlediğiniz için teşekkür ederiz. </a:t>
            </a: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smtClean="0">
                <a:solidFill>
                  <a:prstClr val="black">
                    <a:lumMod val="85000"/>
                    <a:lumOff val="15000"/>
                  </a:prstClr>
                </a:solidFill>
              </a:rPr>
              <a:t/>
            </a:r>
            <a:br>
              <a:rPr lang="tr-TR" sz="2200" b="1" dirty="0" smtClean="0">
                <a:solidFill>
                  <a:prstClr val="black">
                    <a:lumMod val="85000"/>
                    <a:lumOff val="15000"/>
                  </a:prstClr>
                </a:solidFill>
              </a:rPr>
            </a:b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smtClean="0">
                <a:solidFill>
                  <a:prstClr val="black">
                    <a:lumMod val="85000"/>
                    <a:lumOff val="15000"/>
                  </a:prstClr>
                </a:solidFill>
              </a:rPr>
              <a:t/>
            </a:r>
            <a:br>
              <a:rPr lang="tr-TR" sz="2200" b="1" dirty="0" smtClean="0">
                <a:solidFill>
                  <a:prstClr val="black">
                    <a:lumMod val="85000"/>
                    <a:lumOff val="15000"/>
                  </a:prstClr>
                </a:solidFill>
              </a:rPr>
            </a:br>
            <a:r>
              <a:rPr lang="tr-TR" sz="2200" b="1" dirty="0">
                <a:solidFill>
                  <a:prstClr val="black">
                    <a:lumMod val="85000"/>
                    <a:lumOff val="15000"/>
                  </a:prstClr>
                </a:solidFill>
              </a:rPr>
              <a:t/>
            </a:r>
            <a:br>
              <a:rPr lang="tr-TR" sz="2200" b="1" dirty="0">
                <a:solidFill>
                  <a:prstClr val="black">
                    <a:lumMod val="85000"/>
                    <a:lumOff val="15000"/>
                  </a:prstClr>
                </a:solidFill>
              </a:rPr>
            </a:br>
            <a:r>
              <a:rPr lang="tr-TR" sz="2200" b="1" dirty="0" smtClean="0">
                <a:solidFill>
                  <a:prstClr val="black">
                    <a:lumMod val="85000"/>
                    <a:lumOff val="15000"/>
                  </a:prstClr>
                </a:solidFill>
              </a:rPr>
              <a:t/>
            </a:r>
            <a:br>
              <a:rPr lang="tr-TR" sz="2200" b="1" dirty="0" smtClean="0">
                <a:solidFill>
                  <a:prstClr val="black">
                    <a:lumMod val="85000"/>
                    <a:lumOff val="15000"/>
                  </a:prstClr>
                </a:solidFill>
              </a:rPr>
            </a:br>
            <a:r>
              <a:rPr lang="tr-TR" b="1" dirty="0" smtClean="0">
                <a:solidFill>
                  <a:srgbClr val="C00000"/>
                </a:solidFill>
              </a:rPr>
              <a:t>ÖĞRENCİ İŞLERİ DAİRE BAŞKANLIĞI</a:t>
            </a:r>
            <a:endParaRPr lang="tr-TR" b="1" dirty="0">
              <a:solidFill>
                <a:srgbClr val="C0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603" y="2927194"/>
            <a:ext cx="2531327"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81" y="568712"/>
            <a:ext cx="1574044" cy="1226634"/>
          </a:xfrm>
          <a:prstGeom prst="rect">
            <a:avLst/>
          </a:prstGeom>
          <a:ln>
            <a:noFill/>
          </a:ln>
          <a:effectLst>
            <a:softEdge rad="112500"/>
          </a:effectLst>
        </p:spPr>
      </p:pic>
    </p:spTree>
    <p:extLst>
      <p:ext uri="{BB962C8B-B14F-4D97-AF65-F5344CB8AC3E}">
        <p14:creationId xmlns:p14="http://schemas.microsoft.com/office/powerpoint/2010/main" val="212099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09" y="598516"/>
            <a:ext cx="9094124" cy="555290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098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549" y="624109"/>
            <a:ext cx="9709063" cy="5011919"/>
          </a:xfrm>
        </p:spPr>
        <p:txBody>
          <a:bodyPr/>
          <a:lstStyle/>
          <a:p>
            <a:pPr algn="just"/>
            <a:r>
              <a:rPr lang="tr-TR" b="1" dirty="0" smtClean="0">
                <a:solidFill>
                  <a:srgbClr val="C00000"/>
                </a:solidFill>
              </a:rPr>
              <a:t>YATAY GEÇİŞ BAŞVURU MODÜLÜ</a:t>
            </a:r>
            <a:br>
              <a:rPr lang="tr-TR" b="1" dirty="0" smtClean="0">
                <a:solidFill>
                  <a:srgbClr val="C00000"/>
                </a:solidFill>
              </a:rPr>
            </a:br>
            <a:r>
              <a:rPr lang="tr-TR" b="1" dirty="0"/>
              <a:t/>
            </a:r>
            <a:br>
              <a:rPr lang="tr-TR" b="1" dirty="0"/>
            </a:br>
            <a:r>
              <a:rPr lang="tr-TR" sz="3200" b="1" dirty="0" smtClean="0"/>
              <a:t>2025-2026 Bahar Dönemi Merkezi Yerleştirme Puanı (Ek Madde-1) ve </a:t>
            </a:r>
            <a:r>
              <a:rPr lang="tr-TR" sz="3200" b="1" dirty="0" err="1" smtClean="0"/>
              <a:t>Kurumlararası</a:t>
            </a:r>
            <a:r>
              <a:rPr lang="tr-TR" sz="3200" b="1" dirty="0" smtClean="0"/>
              <a:t> (GANO Puanıyla)  Yatay Geçiş Başvuruları OBS üzerinden online alınacaktır. </a:t>
            </a:r>
            <a:endParaRPr lang="tr-TR" sz="3200" b="1" dirty="0"/>
          </a:p>
        </p:txBody>
      </p:sp>
    </p:spTree>
    <p:extLst>
      <p:ext uri="{BB962C8B-B14F-4D97-AF65-F5344CB8AC3E}">
        <p14:creationId xmlns:p14="http://schemas.microsoft.com/office/powerpoint/2010/main" val="4106696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4960" y="724828"/>
            <a:ext cx="10607039" cy="4761571"/>
          </a:xfrm>
        </p:spPr>
        <p:txBody>
          <a:bodyPr>
            <a:normAutofit/>
          </a:bodyPr>
          <a:lstStyle/>
          <a:p>
            <a:r>
              <a:rPr lang="tr-TR" sz="2400" b="1" dirty="0" smtClean="0">
                <a:solidFill>
                  <a:schemeClr val="accent2"/>
                </a:solidFill>
              </a:rPr>
              <a:t>Yatay geçiş modülümüz 4 aşamadan oluşmaktadır.</a:t>
            </a:r>
            <a:r>
              <a:rPr lang="tr-TR" sz="2400" dirty="0" smtClean="0">
                <a:solidFill>
                  <a:schemeClr val="tx1"/>
                </a:solidFill>
              </a:rP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b="1" dirty="0" smtClean="0">
                <a:solidFill>
                  <a:schemeClr val="tx1"/>
                </a:solidFill>
              </a:rPr>
              <a:t>1. aşama </a:t>
            </a:r>
            <a:r>
              <a:rPr lang="tr-TR" sz="2400" dirty="0">
                <a:solidFill>
                  <a:schemeClr val="tx1"/>
                </a:solidFill>
              </a:rPr>
              <a:t>Yatay </a:t>
            </a:r>
            <a:r>
              <a:rPr lang="tr-TR" sz="2400" dirty="0" smtClean="0">
                <a:solidFill>
                  <a:schemeClr val="tx1"/>
                </a:solidFill>
              </a:rPr>
              <a:t>Geçiş </a:t>
            </a:r>
            <a:r>
              <a:rPr lang="tr-TR" sz="2400" dirty="0">
                <a:solidFill>
                  <a:schemeClr val="tx1"/>
                </a:solidFill>
              </a:rPr>
              <a:t>Başvuru Öncesi Tanım </a:t>
            </a:r>
            <a:r>
              <a:rPr lang="tr-TR" sz="2400" dirty="0" smtClean="0">
                <a:solidFill>
                  <a:schemeClr val="tx1"/>
                </a:solidFill>
              </a:rPr>
              <a:t>İşlemleri</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b="1" dirty="0" smtClean="0">
                <a:solidFill>
                  <a:schemeClr val="tx1"/>
                </a:solidFill>
              </a:rPr>
              <a:t>2. aşama </a:t>
            </a:r>
            <a:r>
              <a:rPr lang="tr-TR" sz="2400" dirty="0" smtClean="0">
                <a:solidFill>
                  <a:schemeClr val="tx1"/>
                </a:solidFill>
              </a:rPr>
              <a:t>Öğrenci Yatay Geçiş Başvuru Ekranı</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b="1" dirty="0" smtClean="0">
                <a:solidFill>
                  <a:schemeClr val="tx1"/>
                </a:solidFill>
              </a:rPr>
              <a:t>3. aşama </a:t>
            </a:r>
            <a:r>
              <a:rPr lang="tr-TR" sz="2400" dirty="0" smtClean="0">
                <a:solidFill>
                  <a:schemeClr val="tx1"/>
                </a:solidFill>
              </a:rPr>
              <a:t>Yatay </a:t>
            </a:r>
            <a:r>
              <a:rPr lang="tr-TR" sz="2400" dirty="0" smtClean="0">
                <a:solidFill>
                  <a:schemeClr val="tx1"/>
                </a:solidFill>
              </a:rPr>
              <a:t>Geçiş </a:t>
            </a:r>
            <a:r>
              <a:rPr lang="tr-TR" sz="2400" dirty="0" smtClean="0">
                <a:solidFill>
                  <a:schemeClr val="tx1"/>
                </a:solidFill>
              </a:rPr>
              <a:t>Belge Kontrol, Onaylama ve Muafiyet İşlemleri</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b="1" dirty="0" smtClean="0">
                <a:solidFill>
                  <a:schemeClr val="tx1"/>
                </a:solidFill>
              </a:rPr>
              <a:t>4.aşama</a:t>
            </a:r>
            <a:r>
              <a:rPr lang="tr-TR" sz="2400" dirty="0" smtClean="0">
                <a:solidFill>
                  <a:schemeClr val="tx1"/>
                </a:solidFill>
              </a:rPr>
              <a:t> Kesin Kayıt İşlemleri</a:t>
            </a:r>
            <a:endParaRPr lang="tr-TR" sz="2400" dirty="0">
              <a:solidFill>
                <a:schemeClr val="tx1"/>
              </a:solidFill>
            </a:endParaRPr>
          </a:p>
        </p:txBody>
      </p:sp>
      <p:pic>
        <p:nvPicPr>
          <p:cNvPr id="1025" name="Picture 1" descr="WebRe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bRe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ebRe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24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8321" y="669073"/>
            <a:ext cx="9890760" cy="4954486"/>
          </a:xfrm>
        </p:spPr>
        <p:txBody>
          <a:bodyPr>
            <a:normAutofit/>
          </a:bodyPr>
          <a:lstStyle/>
          <a:p>
            <a:r>
              <a:rPr lang="tr-TR" sz="2800" b="1" dirty="0">
                <a:solidFill>
                  <a:schemeClr val="accent2"/>
                </a:solidFill>
              </a:rPr>
              <a:t>1. aşama </a:t>
            </a:r>
            <a:r>
              <a:rPr lang="tr-TR" sz="2800" b="1" dirty="0" smtClean="0">
                <a:solidFill>
                  <a:schemeClr val="accent2"/>
                </a:solidFill>
              </a:rPr>
              <a:t/>
            </a:r>
            <a:br>
              <a:rPr lang="tr-TR" sz="2800" b="1" dirty="0" smtClean="0">
                <a:solidFill>
                  <a:schemeClr val="accent2"/>
                </a:solidFill>
              </a:rPr>
            </a:br>
            <a:r>
              <a:rPr lang="tr-TR" sz="2800" b="1" dirty="0" smtClean="0">
                <a:solidFill>
                  <a:schemeClr val="accent2"/>
                </a:solidFill>
              </a:rPr>
              <a:t/>
            </a:r>
            <a:br>
              <a:rPr lang="tr-TR" sz="2800" b="1" dirty="0" smtClean="0">
                <a:solidFill>
                  <a:schemeClr val="accent2"/>
                </a:solidFill>
              </a:rPr>
            </a:br>
            <a:r>
              <a:rPr lang="tr-TR" sz="2800" b="1" dirty="0" smtClean="0">
                <a:solidFill>
                  <a:schemeClr val="accent2"/>
                </a:solidFill>
              </a:rPr>
              <a:t>Yatay </a:t>
            </a:r>
            <a:r>
              <a:rPr lang="tr-TR" sz="2800" b="1" dirty="0">
                <a:solidFill>
                  <a:schemeClr val="accent2"/>
                </a:solidFill>
              </a:rPr>
              <a:t>Geçiş Başvuru Öncesi Tanım İşlemleri</a:t>
            </a:r>
            <a:br>
              <a:rPr lang="tr-TR" sz="2800" b="1" dirty="0">
                <a:solidFill>
                  <a:schemeClr val="accent2"/>
                </a:solidFill>
              </a:rPr>
            </a:br>
            <a:endParaRPr lang="tr-TR" sz="2800" b="1" dirty="0">
              <a:solidFill>
                <a:schemeClr val="accent2"/>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560" y="2263698"/>
            <a:ext cx="10256520" cy="41218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7917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4520" y="669074"/>
            <a:ext cx="9890759" cy="5594566"/>
          </a:xfrm>
        </p:spPr>
        <p:txBody>
          <a:bodyPr>
            <a:normAutofit/>
          </a:bodyPr>
          <a:lstStyle/>
          <a:p>
            <a:r>
              <a:rPr lang="tr-TR" sz="2800" b="1" dirty="0" smtClean="0">
                <a:solidFill>
                  <a:schemeClr val="accent2"/>
                </a:solidFill>
              </a:rPr>
              <a:t>2. </a:t>
            </a:r>
            <a:r>
              <a:rPr lang="tr-TR" sz="2800" b="1" dirty="0">
                <a:solidFill>
                  <a:schemeClr val="accent2"/>
                </a:solidFill>
              </a:rPr>
              <a:t>aşama </a:t>
            </a:r>
            <a:br>
              <a:rPr lang="tr-TR" sz="2800" b="1" dirty="0">
                <a:solidFill>
                  <a:schemeClr val="accent2"/>
                </a:solidFill>
              </a:rPr>
            </a:br>
            <a:r>
              <a:rPr lang="tr-TR" sz="2800" b="1" dirty="0">
                <a:solidFill>
                  <a:schemeClr val="accent2"/>
                </a:solidFill>
              </a:rPr>
              <a:t/>
            </a:r>
            <a:br>
              <a:rPr lang="tr-TR" sz="2800" b="1" dirty="0">
                <a:solidFill>
                  <a:schemeClr val="accent2"/>
                </a:solidFill>
              </a:rPr>
            </a:br>
            <a:r>
              <a:rPr lang="tr-TR" sz="2800" b="1" dirty="0">
                <a:solidFill>
                  <a:schemeClr val="accent2"/>
                </a:solidFill>
              </a:rPr>
              <a:t>Öğrenci Yatay Geçiş Başvuru </a:t>
            </a:r>
            <a:r>
              <a:rPr lang="tr-TR" sz="2800" b="1" dirty="0" smtClean="0">
                <a:solidFill>
                  <a:schemeClr val="accent2"/>
                </a:solidFill>
              </a:rPr>
              <a:t>Ekranı</a:t>
            </a:r>
            <a:br>
              <a:rPr lang="tr-TR" sz="2800" b="1" dirty="0" smtClean="0">
                <a:solidFill>
                  <a:schemeClr val="accent2"/>
                </a:solidFill>
              </a:rPr>
            </a:br>
            <a:r>
              <a:rPr lang="tr-TR" sz="2800" b="1" dirty="0" smtClean="0">
                <a:solidFill>
                  <a:schemeClr val="accent2"/>
                </a:solidFill>
              </a:rPr>
              <a:t/>
            </a:r>
            <a:br>
              <a:rPr lang="tr-TR" sz="2800" b="1" dirty="0" smtClean="0">
                <a:solidFill>
                  <a:schemeClr val="accent2"/>
                </a:solidFill>
              </a:rPr>
            </a:br>
            <a:endParaRPr lang="tr-TR" sz="2800" b="1" dirty="0">
              <a:solidFill>
                <a:schemeClr val="accent2"/>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680" y="2152185"/>
            <a:ext cx="4602480" cy="44381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8564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9590" y="713678"/>
            <a:ext cx="9949491" cy="5946202"/>
          </a:xfrm>
        </p:spPr>
        <p:txBody>
          <a:bodyPr>
            <a:normAutofit/>
          </a:bodyPr>
          <a:lstStyle/>
          <a:p>
            <a:r>
              <a:rPr lang="tr-TR" sz="2800" b="1" dirty="0" smtClean="0">
                <a:solidFill>
                  <a:schemeClr val="accent2"/>
                </a:solidFill>
              </a:rPr>
              <a:t>3. </a:t>
            </a:r>
            <a:r>
              <a:rPr lang="tr-TR" sz="2800" b="1" dirty="0">
                <a:solidFill>
                  <a:schemeClr val="accent2"/>
                </a:solidFill>
              </a:rPr>
              <a:t>aşama </a:t>
            </a:r>
            <a:br>
              <a:rPr lang="tr-TR" sz="2800" b="1" dirty="0">
                <a:solidFill>
                  <a:schemeClr val="accent2"/>
                </a:solidFill>
              </a:rPr>
            </a:br>
            <a:r>
              <a:rPr lang="tr-TR" sz="2800" b="1" dirty="0">
                <a:solidFill>
                  <a:schemeClr val="accent2"/>
                </a:solidFill>
              </a:rPr>
              <a:t/>
            </a:r>
            <a:br>
              <a:rPr lang="tr-TR" sz="2800" b="1" dirty="0">
                <a:solidFill>
                  <a:schemeClr val="accent2"/>
                </a:solidFill>
              </a:rPr>
            </a:br>
            <a:r>
              <a:rPr lang="tr-TR" sz="2800" b="1" dirty="0">
                <a:solidFill>
                  <a:schemeClr val="accent2"/>
                </a:solidFill>
              </a:rPr>
              <a:t>Yatay </a:t>
            </a:r>
            <a:r>
              <a:rPr lang="tr-TR" sz="2800" b="1" dirty="0" smtClean="0">
                <a:solidFill>
                  <a:schemeClr val="accent2"/>
                </a:solidFill>
              </a:rPr>
              <a:t>Geçiş </a:t>
            </a:r>
            <a:r>
              <a:rPr lang="tr-TR" sz="2800" b="1" dirty="0" smtClean="0">
                <a:solidFill>
                  <a:schemeClr val="accent2"/>
                </a:solidFill>
              </a:rPr>
              <a:t>Belge Kontrol, </a:t>
            </a:r>
            <a:r>
              <a:rPr lang="tr-TR" sz="2800" b="1" dirty="0">
                <a:solidFill>
                  <a:schemeClr val="accent2"/>
                </a:solidFill>
              </a:rPr>
              <a:t>Onaylama ve Muafiyet İşlemleri</a:t>
            </a: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800" b="1" dirty="0" smtClean="0">
                <a:solidFill>
                  <a:schemeClr val="accent2"/>
                </a:solidFill>
              </a:rPr>
              <a:t/>
            </a:r>
            <a:br>
              <a:rPr lang="tr-TR" sz="2800" b="1" dirty="0" smtClean="0">
                <a:solidFill>
                  <a:schemeClr val="accent2"/>
                </a:solidFill>
              </a:rPr>
            </a:br>
            <a:r>
              <a:rPr lang="tr-TR" sz="2800" b="1" dirty="0">
                <a:solidFill>
                  <a:schemeClr val="accent2"/>
                </a:solidFill>
              </a:rPr>
              <a:t/>
            </a:r>
            <a:br>
              <a:rPr lang="tr-TR" sz="2800" b="1" dirty="0">
                <a:solidFill>
                  <a:schemeClr val="accent2"/>
                </a:solidFill>
              </a:rPr>
            </a:br>
            <a:r>
              <a:rPr lang="tr-TR" sz="2400" b="1" dirty="0" smtClean="0">
                <a:solidFill>
                  <a:schemeClr val="accent2"/>
                </a:solidFill>
              </a:rPr>
              <a:t/>
            </a:r>
            <a:br>
              <a:rPr lang="tr-TR" sz="2400" b="1" dirty="0" smtClean="0">
                <a:solidFill>
                  <a:schemeClr val="accent2"/>
                </a:solidFill>
              </a:rPr>
            </a:br>
            <a:r>
              <a:rPr lang="tr-TR" sz="2400" dirty="0" smtClean="0"/>
              <a:t/>
            </a:r>
            <a:br>
              <a:rPr lang="tr-TR" sz="2400" dirty="0" smtClean="0"/>
            </a:b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590" y="2598234"/>
            <a:ext cx="9949491" cy="3891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349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7650" y="680224"/>
            <a:ext cx="9686964" cy="5910146"/>
          </a:xfrm>
        </p:spPr>
        <p:txBody>
          <a:bodyPr/>
          <a:lstStyle/>
          <a:p>
            <a:r>
              <a:rPr lang="tr-TR" sz="2800" b="1" dirty="0" smtClean="0">
                <a:solidFill>
                  <a:schemeClr val="accent2"/>
                </a:solidFill>
              </a:rPr>
              <a:t>4. </a:t>
            </a:r>
            <a:r>
              <a:rPr lang="tr-TR" sz="2800" b="1" dirty="0">
                <a:solidFill>
                  <a:schemeClr val="accent2"/>
                </a:solidFill>
              </a:rPr>
              <a:t>aşama </a:t>
            </a:r>
            <a:br>
              <a:rPr lang="tr-TR" sz="2800" b="1" dirty="0">
                <a:solidFill>
                  <a:schemeClr val="accent2"/>
                </a:solidFill>
              </a:rPr>
            </a:br>
            <a:r>
              <a:rPr lang="tr-TR" sz="2800" b="1" dirty="0">
                <a:solidFill>
                  <a:schemeClr val="accent2"/>
                </a:solidFill>
              </a:rPr>
              <a:t/>
            </a:r>
            <a:br>
              <a:rPr lang="tr-TR" sz="2800" b="1" dirty="0">
                <a:solidFill>
                  <a:schemeClr val="accent2"/>
                </a:solidFill>
              </a:rPr>
            </a:br>
            <a:r>
              <a:rPr lang="tr-TR" sz="2800" b="1" dirty="0" smtClean="0">
                <a:solidFill>
                  <a:schemeClr val="accent2"/>
                </a:solidFill>
              </a:rPr>
              <a:t>Kesin Kayıt İşlemleri</a:t>
            </a:r>
            <a:r>
              <a:rPr lang="tr-TR" sz="2800" dirty="0">
                <a:solidFill>
                  <a:schemeClr val="tx1"/>
                </a:solidFill>
              </a:rPr>
              <a:t/>
            </a:r>
            <a:br>
              <a:rPr lang="tr-TR" sz="2800" dirty="0">
                <a:solidFill>
                  <a:schemeClr val="tx1"/>
                </a:solidFill>
              </a:rPr>
            </a:b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162" y="2631688"/>
            <a:ext cx="9690410" cy="27097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7654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1893" y="702526"/>
            <a:ext cx="9742719" cy="5809785"/>
          </a:xfrm>
        </p:spPr>
        <p:txBody>
          <a:bodyPr>
            <a:normAutofit/>
          </a:bodyPr>
          <a:lstStyle/>
          <a:p>
            <a:r>
              <a:rPr lang="tr-TR" sz="2800" b="1" dirty="0" smtClean="0">
                <a:solidFill>
                  <a:schemeClr val="accent2"/>
                </a:solidFill>
              </a:rPr>
              <a:t>YAKIN ZAMANDA</a:t>
            </a:r>
            <a:br>
              <a:rPr lang="tr-TR" sz="2800" b="1" dirty="0" smtClean="0">
                <a:solidFill>
                  <a:schemeClr val="accent2"/>
                </a:solidFill>
              </a:rPr>
            </a:br>
            <a:r>
              <a:rPr lang="tr-TR" sz="2800" b="1" dirty="0" smtClean="0">
                <a:solidFill>
                  <a:schemeClr val="accent2"/>
                </a:solidFill>
              </a:rPr>
              <a:t>OTOMASYONA ENTEGRE EDİLEN MODÜLLER</a:t>
            </a:r>
            <a:br>
              <a:rPr lang="tr-TR" sz="2800" b="1" dirty="0" smtClean="0">
                <a:solidFill>
                  <a:schemeClr val="accent2"/>
                </a:solidFill>
              </a:rPr>
            </a:br>
            <a:r>
              <a:rPr lang="tr-TR" sz="2800" b="1" dirty="0">
                <a:solidFill>
                  <a:schemeClr val="accent2"/>
                </a:solidFill>
              </a:rPr>
              <a:t/>
            </a:r>
            <a:br>
              <a:rPr lang="tr-TR" sz="2800" b="1" dirty="0">
                <a:solidFill>
                  <a:schemeClr val="accent2"/>
                </a:solidFill>
              </a:rPr>
            </a:br>
            <a:r>
              <a:rPr lang="tr-TR" sz="2800" b="1" dirty="0" smtClean="0">
                <a:solidFill>
                  <a:schemeClr val="accent2"/>
                </a:solidFill>
              </a:rPr>
              <a:t>	</a:t>
            </a:r>
            <a:r>
              <a:rPr lang="tr-TR" sz="2800" b="1" dirty="0" smtClean="0">
                <a:solidFill>
                  <a:srgbClr val="00B050"/>
                </a:solidFill>
              </a:rPr>
              <a:t>* Mezun Bilgi Sistemi</a:t>
            </a:r>
            <a:br>
              <a:rPr lang="tr-TR" sz="2800" b="1" dirty="0" smtClean="0">
                <a:solidFill>
                  <a:srgbClr val="00B050"/>
                </a:solidFill>
              </a:rPr>
            </a:br>
            <a:r>
              <a:rPr lang="tr-TR" sz="2800" b="1" dirty="0" smtClean="0">
                <a:solidFill>
                  <a:srgbClr val="00B050"/>
                </a:solidFill>
              </a:rPr>
              <a:t/>
            </a:r>
            <a:br>
              <a:rPr lang="tr-TR" sz="2800" b="1" dirty="0" smtClean="0">
                <a:solidFill>
                  <a:srgbClr val="00B050"/>
                </a:solidFill>
              </a:rPr>
            </a:br>
            <a:r>
              <a:rPr lang="tr-TR" sz="2800" b="1" dirty="0" smtClean="0">
                <a:solidFill>
                  <a:srgbClr val="00B050"/>
                </a:solidFill>
              </a:rPr>
              <a:t>		* Kütüphane Entegrasyonu</a:t>
            </a:r>
            <a:br>
              <a:rPr lang="tr-TR" sz="2800" b="1" dirty="0" smtClean="0">
                <a:solidFill>
                  <a:srgbClr val="00B050"/>
                </a:solidFill>
              </a:rPr>
            </a:br>
            <a:r>
              <a:rPr lang="tr-TR" sz="2800" b="1" dirty="0" smtClean="0">
                <a:solidFill>
                  <a:srgbClr val="00B050"/>
                </a:solidFill>
              </a:rPr>
              <a:t/>
            </a:r>
            <a:br>
              <a:rPr lang="tr-TR" sz="2800" b="1" dirty="0" smtClean="0">
                <a:solidFill>
                  <a:srgbClr val="00B050"/>
                </a:solidFill>
              </a:rPr>
            </a:br>
            <a:r>
              <a:rPr lang="tr-TR" sz="2800" b="1" dirty="0" smtClean="0">
                <a:solidFill>
                  <a:srgbClr val="00B050"/>
                </a:solidFill>
              </a:rPr>
              <a:t>				* E-devlet Entegrasyonu </a:t>
            </a:r>
            <a:br>
              <a:rPr lang="tr-TR" sz="2800" b="1" dirty="0" smtClean="0">
                <a:solidFill>
                  <a:srgbClr val="00B050"/>
                </a:solidFill>
              </a:rPr>
            </a:br>
            <a:r>
              <a:rPr lang="tr-TR" sz="2800" b="1" dirty="0" smtClean="0">
                <a:solidFill>
                  <a:srgbClr val="00B050"/>
                </a:solidFill>
              </a:rPr>
              <a:t/>
            </a:r>
            <a:br>
              <a:rPr lang="tr-TR" sz="2800" b="1" dirty="0" smtClean="0">
                <a:solidFill>
                  <a:srgbClr val="00B050"/>
                </a:solidFill>
              </a:rPr>
            </a:br>
            <a:r>
              <a:rPr lang="tr-TR" sz="2800" b="1" dirty="0" smtClean="0">
                <a:solidFill>
                  <a:srgbClr val="00B050"/>
                </a:solidFill>
              </a:rPr>
              <a:t>							* Online İlişik Kesme </a:t>
            </a:r>
            <a:endParaRPr lang="tr-TR" sz="2800" b="1" dirty="0">
              <a:solidFill>
                <a:srgbClr val="00B050"/>
              </a:solidFill>
            </a:endParaRPr>
          </a:p>
        </p:txBody>
      </p:sp>
    </p:spTree>
    <p:extLst>
      <p:ext uri="{BB962C8B-B14F-4D97-AF65-F5344CB8AC3E}">
        <p14:creationId xmlns:p14="http://schemas.microsoft.com/office/powerpoint/2010/main" val="113711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704</TotalTime>
  <Words>49</Words>
  <Application>Microsoft Office PowerPoint</Application>
  <PresentationFormat>Geniş ekran</PresentationFormat>
  <Paragraphs>16</Paragraphs>
  <Slides>16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Century Gothic</vt:lpstr>
      <vt:lpstr>Wingdings 3</vt:lpstr>
      <vt:lpstr>Duman</vt:lpstr>
      <vt:lpstr>ÖĞRENCİ İŞLERİ DAİRE BAŞKANLIĞI Yatay Geçiş Başvuru Modülü Tanıtımı ve  Otomasyonla (OBS) İlgili Genel  Değerlendirme, Bilgilendirme Toplantısı                                                        Ocak 2026</vt:lpstr>
      <vt:lpstr>PowerPoint Sunusu</vt:lpstr>
      <vt:lpstr>YATAY GEÇİŞ BAŞVURU MODÜLÜ  2025-2026 Bahar Dönemi Merkezi Yerleştirme Puanı (Ek Madde-1) ve Kurumlararası (GANO Puanıyla)  Yatay Geçiş Başvuruları OBS üzerinden online alınacaktır. </vt:lpstr>
      <vt:lpstr>Yatay geçiş modülümüz 4 aşamadan oluşmaktadır.  1. aşama Yatay Geçiş Başvuru Öncesi Tanım İşlemleri  2. aşama Öğrenci Yatay Geçiş Başvuru Ekranı  3. aşama Yatay Geçiş Belge Kontrol, Onaylama ve Muafiyet İşlemleri  4.aşama Kesin Kayıt İşlemleri</vt:lpstr>
      <vt:lpstr>1. aşama   Yatay Geçiş Başvuru Öncesi Tanım İşlemleri </vt:lpstr>
      <vt:lpstr>2. aşama   Öğrenci Yatay Geçiş Başvuru Ekranı  </vt:lpstr>
      <vt:lpstr>3. aşama   Yatay Geçiş Belge Kontrol, Onaylama ve Muafiyet İşlemleri      </vt:lpstr>
      <vt:lpstr>4. aşama   Kesin Kayıt İşlemleri </vt:lpstr>
      <vt:lpstr>YAKIN ZAMANDA OTOMASYONA ENTEGRE EDİLEN MODÜLLER   * Mezun Bilgi Sistemi    * Kütüphane Entegrasyonu      * E-devlet Entegrasyonu          * Online İlişik Kesme </vt:lpstr>
      <vt:lpstr>* Mezun Bilgi Sistemi  </vt:lpstr>
      <vt:lpstr>* Kütüphane Entegrasyonu</vt:lpstr>
      <vt:lpstr>* E-devlet Entegrasyonu  </vt:lpstr>
      <vt:lpstr>* Online İlişik Kesme</vt:lpstr>
      <vt:lpstr>OBS’de  Bölüm Başkanlarına  ve   Fakülte/Meslek Yüksekokul Sekreterine   Tanımlanan Bazı Yetkiler</vt:lpstr>
      <vt:lpstr>  * Ders Müfredat (Listeleme) * Açılan Dersler * Ders Gruplarının Düzenlemesi * Haftalık Ders Programı * Staj İşlemleri, Staj Listesi ve Staj Not Girişi * Disiplin Ceza Listesi * Danışman Atama İşlemleri * Detaylı Öğrenci Arama * Detaylı Öğrenci Sayıları * Kayıtlanan-Kayıtlanmayan Öğrenci Listesi * Ders Kayıtlanma Listesi * Başarı Durumuna Göre Öğrenci Sıralaması * İkinci Öğretim %10a Giren Öğrencilerin Tespit Edilmesi * Dinamik Raporlamada (Akademisyen Toplam Ders Listesi-Sadece Fakülte ve Meslek Yüksekokul Sekreterleri) * Öğrenci Belgesi * Transkript Belgesi * Pedagojik Formasyon Belgesi (Sekreterler) * Kesin Kayıt Raporları * Öğrenci Mezuniyet İşlemleri * Derslik tanımlama  </vt:lpstr>
      <vt:lpstr>Toplantımızın sonuna geldik.        Bizi dinlediğiniz için teşekkür ederiz.       ÖĞRENCİ İŞLERİ DAİRE BAŞKANLIĞI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 İşleri Daire Başkanlığı Yatay Geçiş Modülü, Mezun Bilgi Sistemi ve  Otomasyonla İlgili Genel Tanıtımla</dc:title>
  <dc:creator>Windows Kullanıcısı</dc:creator>
  <cp:lastModifiedBy>Windows Kullanıcısı</cp:lastModifiedBy>
  <cp:revision>44</cp:revision>
  <dcterms:created xsi:type="dcterms:W3CDTF">2026-01-04T16:49:09Z</dcterms:created>
  <dcterms:modified xsi:type="dcterms:W3CDTF">2026-01-07T12:18:30Z</dcterms:modified>
</cp:coreProperties>
</file>